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Young Serif"/>
      <p:regular r:id="rId27"/>
    </p:embeddedFont>
    <p:embeddedFont>
      <p:font typeface="Old Standard TT"/>
      <p:regular r:id="rId28"/>
      <p:bold r:id="rId29"/>
      <p:italic r:id="rId30"/>
    </p:embeddedFont>
    <p:embeddedFont>
      <p:font typeface="Rubik"/>
      <p:regular r:id="rId31"/>
      <p:bold r:id="rId32"/>
      <p:italic r:id="rId33"/>
      <p:boldItalic r:id="rId34"/>
    </p:embeddedFont>
    <p:embeddedFont>
      <p:font typeface="Rubik SemiBold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5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regular.fntdata"/><Relationship Id="rId27" Type="http://schemas.openxmlformats.org/officeDocument/2006/relationships/font" Target="fonts/Young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ubik-regular.fntdata"/><Relationship Id="rId30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33" Type="http://schemas.openxmlformats.org/officeDocument/2006/relationships/font" Target="fonts/Rubik-italic.fntdata"/><Relationship Id="rId10" Type="http://schemas.openxmlformats.org/officeDocument/2006/relationships/slide" Target="slides/slide5.xml"/><Relationship Id="rId32" Type="http://schemas.openxmlformats.org/officeDocument/2006/relationships/font" Target="fonts/Rubik-bold.fntdata"/><Relationship Id="rId13" Type="http://schemas.openxmlformats.org/officeDocument/2006/relationships/slide" Target="slides/slide8.xml"/><Relationship Id="rId35" Type="http://schemas.openxmlformats.org/officeDocument/2006/relationships/font" Target="fonts/Rubik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Rubik-boldItalic.fntdata"/><Relationship Id="rId15" Type="http://schemas.openxmlformats.org/officeDocument/2006/relationships/slide" Target="slides/slide10.xml"/><Relationship Id="rId37" Type="http://schemas.openxmlformats.org/officeDocument/2006/relationships/font" Target="fonts/RubikSemiBold-italic.fntdata"/><Relationship Id="rId14" Type="http://schemas.openxmlformats.org/officeDocument/2006/relationships/slide" Target="slides/slide9.xml"/><Relationship Id="rId36" Type="http://schemas.openxmlformats.org/officeDocument/2006/relationships/font" Target="fonts/RubikSemiBold-bold.fntdata"/><Relationship Id="rId17" Type="http://schemas.openxmlformats.org/officeDocument/2006/relationships/slide" Target="slides/slide12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11.xml"/><Relationship Id="rId38" Type="http://schemas.openxmlformats.org/officeDocument/2006/relationships/font" Target="fonts/Rubik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ae40ea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ae40ea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ae40ea9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ae40ea9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ae40ea9e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ae40ea9e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e40ea9e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ae40ea9e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ae40ea9e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ae40ea9e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e40ea9e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ae40ea9e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ae40ea9e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ae40ea9e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e40ea9e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e40ea9e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ae40ea9e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ae40ea9e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ae40ea9e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ae40ea9e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ae40ea9e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1ae40ea9e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1ae40ea9e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1ae40ea9e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ae40ea9e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ae40ea9e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ae40ea9e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ae40ea9e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ae40ea9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ae40ea9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ae40ea9e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1ae40ea9e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ae40ea9e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ae40ea9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ae40ea9e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ae40ea9e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e40ea9e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e40ea9e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ae40ea9e8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ae40ea9e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ae40ea9e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ae40ea9e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SECTION_HEADER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228600" y="228600"/>
            <a:ext cx="8686800" cy="468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</a:pPr>
            <a:r>
              <a:t/>
            </a:r>
            <a:endParaRPr sz="5600">
              <a:solidFill>
                <a:schemeClr val="lt2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369850" y="3221650"/>
            <a:ext cx="440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two columns">
  <p:cSld name="TITLE_AND_TWO_COLUMNS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228475" y="228600"/>
            <a:ext cx="8686800" cy="8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14"/>
          <p:cNvSpPr/>
          <p:nvPr/>
        </p:nvSpPr>
        <p:spPr>
          <a:xfrm>
            <a:off x="228600" y="1092900"/>
            <a:ext cx="8686800" cy="44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Young Serif"/>
              <a:ea typeface="Young Serif"/>
              <a:cs typeface="Young Serif"/>
              <a:sym typeface="Young Serif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227150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88450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4685575" y="1762300"/>
            <a:ext cx="4229700" cy="315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5146875" y="2146900"/>
            <a:ext cx="3309900" cy="23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1" sz="1400">
                <a:solidFill>
                  <a:schemeClr val="lt2"/>
                </a:solidFill>
              </a:defRPr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 b="1" sz="1400">
                <a:solidFill>
                  <a:schemeClr val="lt2"/>
                </a:solidFill>
              </a:defRPr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 b="1"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248900" y="1632850"/>
            <a:ext cx="6646200" cy="15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PGVCL Training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Day-3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4950" y="9900"/>
            <a:ext cx="9144000" cy="4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4945300"/>
            <a:ext cx="9144000" cy="19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341100" y="296100"/>
            <a:ext cx="5802900" cy="4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99425" y="332550"/>
            <a:ext cx="8656200" cy="8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is Cupertino Design</a:t>
            </a:r>
            <a:endParaRPr sz="2500"/>
          </a:p>
        </p:txBody>
      </p:sp>
      <p:sp>
        <p:nvSpPr>
          <p:cNvPr id="133" name="Google Shape;133;p24"/>
          <p:cNvSpPr txBox="1"/>
          <p:nvPr/>
        </p:nvSpPr>
        <p:spPr>
          <a:xfrm>
            <a:off x="575975" y="1290125"/>
            <a:ext cx="7950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A design system by Apple focusing on minimalistic and visually appealing UIs for iOS.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Key Features: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Rounded edges and smooth transitions.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Native iOS look and feel.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505475" y="346250"/>
            <a:ext cx="79506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Cupertino design widgets in Flutter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575975" y="1290125"/>
            <a:ext cx="7950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Examples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Cupertino Button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Cupertino Navigation Bar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Cupertino Tab Scaffold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Cupertino Button </a:t>
            </a:r>
            <a:r>
              <a:rPr lang="en" sz="2000">
                <a:solidFill>
                  <a:schemeClr val="dk1"/>
                </a:solidFill>
              </a:rPr>
              <a:t>Images: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75" y="1348425"/>
            <a:ext cx="5927575" cy="33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/>
        </p:nvSpPr>
        <p:spPr>
          <a:xfrm>
            <a:off x="596700" y="442325"/>
            <a:ext cx="7950600" cy="4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Cupertino Navigation Bar </a:t>
            </a:r>
            <a:r>
              <a:rPr lang="en" sz="2000">
                <a:solidFill>
                  <a:schemeClr val="dk1"/>
                </a:solidFill>
              </a:rPr>
              <a:t>Images: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655" y="442325"/>
            <a:ext cx="3800395" cy="388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Cupertino Tab Scaffolfd Images: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25" y="1282275"/>
            <a:ext cx="6317700" cy="35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Cupertino Button Images: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75" y="1348425"/>
            <a:ext cx="5927575" cy="33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/>
        </p:nvSpPr>
        <p:spPr>
          <a:xfrm>
            <a:off x="575975" y="905925"/>
            <a:ext cx="7950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Design Philosophy: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Material (bold, colorful) vs.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Cupertino (minimal, elegant).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Platform Target: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 Material (Android) vs.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 Cupertino (iOS).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Customization: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Material is more flexible.</a:t>
            </a:r>
            <a:endParaRPr sz="18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Widgets Example: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Material: ElevatedButton, AppBar.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Cupertino: CupertinoButton, CupertinoNavigationBar.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243900" y="175750"/>
            <a:ext cx="8656200" cy="8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Material vs Cupertino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299425" y="332550"/>
            <a:ext cx="8656200" cy="8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Material vs cupertino</a:t>
            </a:r>
            <a:endParaRPr sz="2500"/>
          </a:p>
        </p:txBody>
      </p:sp>
      <p:sp>
        <p:nvSpPr>
          <p:cNvPr id="175" name="Google Shape;175;p31"/>
          <p:cNvSpPr txBox="1"/>
          <p:nvPr/>
        </p:nvSpPr>
        <p:spPr>
          <a:xfrm>
            <a:off x="575975" y="1290125"/>
            <a:ext cx="7950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725" y="944250"/>
            <a:ext cx="5713928" cy="38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575975" y="905925"/>
            <a:ext cx="7950600" cy="3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Why Combine?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Create apps that feel native on both platforms.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b="1" lang="en" sz="1800">
                <a:solidFill>
                  <a:schemeClr val="dk1"/>
                </a:solidFill>
              </a:rPr>
              <a:t>Approach: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Use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Platform.isIOS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Platform.isAndroid</a:t>
            </a:r>
            <a:r>
              <a:rPr lang="en" sz="1800">
                <a:solidFill>
                  <a:schemeClr val="dk1"/>
                </a:solidFill>
              </a:rPr>
              <a:t> for platform-specific logic.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Use adaptive widgets like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Switch.adaptive</a:t>
            </a:r>
            <a:r>
              <a:rPr lang="en" sz="1800">
                <a:solidFill>
                  <a:schemeClr val="dk1"/>
                </a:solidFill>
              </a:rPr>
              <a:t> or </a:t>
            </a:r>
            <a:r>
              <a:rPr lang="en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Scaffold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243900" y="175750"/>
            <a:ext cx="8656200" cy="8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Combining Material and Cupertino Widgets</a:t>
            </a:r>
            <a:endParaRPr sz="2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75" y="316375"/>
            <a:ext cx="5284650" cy="45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37850" y="2085600"/>
            <a:ext cx="7668300" cy="9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Day 3: Material design and Cupertino Widgets</a:t>
            </a:r>
            <a:endParaRPr b="1"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248900" y="610400"/>
            <a:ext cx="6646200" cy="8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Flutter Training for PGVCL Department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000" y="379675"/>
            <a:ext cx="4422075" cy="44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idx="1" type="subTitle"/>
          </p:nvPr>
        </p:nvSpPr>
        <p:spPr>
          <a:xfrm>
            <a:off x="409675" y="461725"/>
            <a:ext cx="821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latin typeface="Arial"/>
                <a:ea typeface="Arial"/>
                <a:cs typeface="Arial"/>
                <a:sym typeface="Arial"/>
              </a:rPr>
              <a:t>Practical Example</a:t>
            </a:r>
            <a:endParaRPr sz="189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463650" y="3047450"/>
            <a:ext cx="821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Assignment Example</a:t>
            </a:r>
            <a:endParaRPr/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463650" y="1162975"/>
            <a:ext cx="821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n" sz="1695">
                <a:latin typeface="Arial"/>
                <a:ea typeface="Arial"/>
                <a:cs typeface="Arial"/>
                <a:sym typeface="Arial"/>
              </a:rPr>
              <a:t>Link</a:t>
            </a:r>
            <a:endParaRPr b="1" sz="169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5"/>
          <p:cNvSpPr txBox="1"/>
          <p:nvPr>
            <p:ph idx="1" type="subTitle"/>
          </p:nvPr>
        </p:nvSpPr>
        <p:spPr>
          <a:xfrm>
            <a:off x="576275" y="4492350"/>
            <a:ext cx="8216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  <a:highlight>
                  <a:schemeClr val="accent6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Create a basic UI with 3 Stateless Widgets and 2 Stateful Widgets</a:t>
            </a:r>
            <a:endParaRPr>
              <a:solidFill>
                <a:schemeClr val="accent3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635500" y="228600"/>
            <a:ext cx="78369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1" sz="3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3" type="subTitle"/>
          </p:nvPr>
        </p:nvSpPr>
        <p:spPr>
          <a:xfrm>
            <a:off x="635500" y="1092900"/>
            <a:ext cx="78369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765">
                <a:latin typeface="Arial"/>
                <a:ea typeface="Arial"/>
                <a:cs typeface="Arial"/>
                <a:sym typeface="Arial"/>
              </a:rPr>
              <a:t>Topics We’ll Be Covering For Today</a:t>
            </a:r>
            <a:endParaRPr sz="176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635500" y="1720825"/>
            <a:ext cx="3309900" cy="25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Theory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Material Design and Cupertino Widgets overview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to use Material vs. Cupertino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 a hybrid app using Material Design for Android and Cupertino for iOSpage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5242250" y="1800575"/>
            <a:ext cx="3309900" cy="30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Practical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an app with Material components: AppBar, Scaffold, Buttons, and TextField.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0"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 a simple app with Cupertino Widgets.</a:t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505475" y="346250"/>
            <a:ext cx="80916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Material Design and Cupertino Widget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575975" y="1036250"/>
            <a:ext cx="7950600" cy="3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A design system developed by Google focused on creating consistent, adaptable UIs.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Key Features: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Grid-based layouts.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Responsive animations.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Material components: buttons, cards, app bars, etc.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" sz="1800">
                <a:solidFill>
                  <a:schemeClr val="dk1"/>
                </a:solidFill>
              </a:rPr>
              <a:t>Images: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Examples of Material Design widgets: </a:t>
            </a:r>
            <a:r>
              <a:rPr lang="en" sz="1800">
                <a:solidFill>
                  <a:schemeClr val="dk1"/>
                </a:solidFill>
              </a:rPr>
              <a:t>Elevated Button</a:t>
            </a:r>
            <a:r>
              <a:rPr lang="en" sz="1800">
                <a:solidFill>
                  <a:schemeClr val="dk1"/>
                </a:solidFill>
              </a:rPr>
              <a:t>, FloatingActionButton, and AppBar.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en" sz="1800">
                <a:solidFill>
                  <a:schemeClr val="dk1"/>
                </a:solidFill>
              </a:rPr>
              <a:t>Add a Material Design color palette.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505475" y="346250"/>
            <a:ext cx="7950600" cy="6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Arial"/>
                <a:ea typeface="Arial"/>
                <a:cs typeface="Arial"/>
                <a:sym typeface="Arial"/>
              </a:rPr>
              <a:t>Material design widgets in Flutter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75975" y="1290125"/>
            <a:ext cx="79506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Examples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Elevated Button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AppBar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BottomNavigationBar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➢"/>
            </a:pPr>
            <a:r>
              <a:rPr lang="en" sz="2000">
                <a:solidFill>
                  <a:schemeClr val="dk1"/>
                </a:solidFill>
              </a:rPr>
              <a:t>FloatingActionButton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Elevated Button Images: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0" y="1448900"/>
            <a:ext cx="6206749" cy="2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Apbar image: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525" y="1606750"/>
            <a:ext cx="7122150" cy="2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Bottom Navigation bar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25" y="1488700"/>
            <a:ext cx="7454576" cy="25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596700" y="794850"/>
            <a:ext cx="7950600" cy="3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" sz="2000">
                <a:solidFill>
                  <a:schemeClr val="dk1"/>
                </a:solidFill>
              </a:rPr>
              <a:t>Floating Action Button</a:t>
            </a:r>
            <a:r>
              <a:rPr lang="en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4951" y="275813"/>
            <a:ext cx="2582925" cy="459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